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4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990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71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6230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79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120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8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1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1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25/06/2020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6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32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1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0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25/06/2020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6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25/06/2020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0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620763"/>
            <a:ext cx="7766936" cy="1646302"/>
          </a:xfrm>
        </p:spPr>
        <p:txBody>
          <a:bodyPr/>
          <a:lstStyle/>
          <a:p>
            <a:pPr algn="ctr"/>
            <a:r>
              <a:rPr lang="en-US" sz="3200" dirty="0" smtClean="0"/>
              <a:t>Welcome </a:t>
            </a:r>
            <a:br>
              <a:rPr lang="en-US" sz="3200" dirty="0" smtClean="0"/>
            </a:br>
            <a:r>
              <a:rPr lang="en-US" sz="3200" dirty="0" smtClean="0"/>
              <a:t>to </a:t>
            </a:r>
            <a:br>
              <a:rPr lang="en-US" sz="3200" dirty="0" smtClean="0"/>
            </a:br>
            <a:r>
              <a:rPr lang="en-US" sz="3200" dirty="0" smtClean="0"/>
              <a:t>Membership Development Program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3876662"/>
            <a:ext cx="7766936" cy="1096899"/>
          </a:xfrm>
        </p:spPr>
        <p:txBody>
          <a:bodyPr/>
          <a:lstStyle/>
          <a:p>
            <a:pPr algn="ctr"/>
            <a:r>
              <a:rPr lang="en-US" dirty="0" smtClean="0"/>
              <a:t>Membership – The Heartbeat of our </a:t>
            </a:r>
            <a:r>
              <a:rPr lang="en-US" dirty="0" err="1" smtClean="0"/>
              <a:t>Organisation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26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Maximizing Member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Retaining Good members as critical to long – term growth</a:t>
            </a:r>
          </a:p>
          <a:p>
            <a:pPr marL="0" indent="0">
              <a:buNone/>
            </a:pPr>
            <a:r>
              <a:rPr lang="en-US" dirty="0" smtClean="0"/>
              <a:t>Knowing how long members remain in your club help you identify your club’s Strengths and weakness in retaining members and tailor your club’s retention strategies</a:t>
            </a:r>
          </a:p>
          <a:p>
            <a:pPr marL="0" indent="0">
              <a:buNone/>
            </a:pPr>
            <a:r>
              <a:rPr lang="en-US" dirty="0" smtClean="0"/>
              <a:t>Interviewing Club members – even those who are leaving can help clubs identify why members either stay in or leave a club</a:t>
            </a:r>
          </a:p>
          <a:p>
            <a:pPr marL="0" indent="0">
              <a:buNone/>
            </a:pPr>
            <a:r>
              <a:rPr lang="en-US" dirty="0" smtClean="0"/>
              <a:t>Resining </a:t>
            </a:r>
            <a:r>
              <a:rPr lang="en-US" dirty="0"/>
              <a:t>member </a:t>
            </a:r>
            <a:r>
              <a:rPr lang="en-US" dirty="0" smtClean="0"/>
              <a:t>Questionnaire -  The resining member Questionnaire should be completed whenever a member choose to leave a club it will help the club prevent such loose in the future.</a:t>
            </a:r>
          </a:p>
          <a:p>
            <a:pPr marL="0" indent="0">
              <a:buNone/>
            </a:pPr>
            <a:r>
              <a:rPr lang="en-US" dirty="0" smtClean="0"/>
              <a:t>Education is primary means of retaining club members (examples Club officers training RLLI ALLI)</a:t>
            </a:r>
          </a:p>
          <a:p>
            <a:pPr marL="0" indent="0">
              <a:buNone/>
            </a:pPr>
            <a:r>
              <a:rPr lang="en-US" dirty="0" smtClean="0"/>
              <a:t>Encourage members to take part in the service projects organized by the clubs and the District</a:t>
            </a:r>
          </a:p>
          <a:p>
            <a:pPr marL="0" indent="0">
              <a:buNone/>
            </a:pPr>
            <a:r>
              <a:rPr lang="en-US" dirty="0" smtClean="0"/>
              <a:t>Post Corvid </a:t>
            </a:r>
            <a:r>
              <a:rPr lang="en-US" dirty="0" smtClean="0"/>
              <a:t>– </a:t>
            </a:r>
            <a:r>
              <a:rPr lang="en-US" dirty="0" smtClean="0"/>
              <a:t>Have a plan </a:t>
            </a:r>
            <a:r>
              <a:rPr lang="en-US" dirty="0" smtClean="0"/>
              <a:t>to retain </a:t>
            </a:r>
            <a:r>
              <a:rPr lang="en-US" dirty="0" smtClean="0"/>
              <a:t>the membership and </a:t>
            </a:r>
            <a:r>
              <a:rPr lang="en-US" dirty="0" smtClean="0"/>
              <a:t>club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16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District Membership plan for 2020/21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 Governor elect has plan to increase the membership  to 2100 members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 smtClean="0"/>
              <a:t>club has been given the  a target of +2 growth</a:t>
            </a:r>
          </a:p>
          <a:p>
            <a:r>
              <a:rPr lang="en-US" dirty="0" smtClean="0"/>
              <a:t>Planned new </a:t>
            </a:r>
            <a:r>
              <a:rPr lang="en-US" dirty="0" smtClean="0"/>
              <a:t>10 clubs for the year</a:t>
            </a:r>
            <a:endParaRPr lang="en-US" dirty="0"/>
          </a:p>
          <a:p>
            <a:r>
              <a:rPr lang="en-US" dirty="0" smtClean="0"/>
              <a:t>DG </a:t>
            </a:r>
            <a:r>
              <a:rPr lang="en-US" dirty="0" smtClean="0"/>
              <a:t>elect wants the clubs to retain membership and to give priority to family membership and Women </a:t>
            </a:r>
            <a:r>
              <a:rPr lang="en-US" dirty="0" smtClean="0"/>
              <a:t>membership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681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238" y="2534653"/>
            <a:ext cx="8596668" cy="1320800"/>
          </a:xfrm>
        </p:spPr>
        <p:txBody>
          <a:bodyPr/>
          <a:lstStyle/>
          <a:p>
            <a:r>
              <a:rPr lang="en-US" dirty="0"/>
              <a:t>Thank you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7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Clip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9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177893"/>
          </a:xfrm>
        </p:spPr>
        <p:txBody>
          <a:bodyPr>
            <a:normAutofit/>
          </a:bodyPr>
          <a:lstStyle/>
          <a:p>
            <a:r>
              <a:rPr lang="en-US" dirty="0" smtClean="0"/>
              <a:t>Congratulations for been appointed as the membership chairperson</a:t>
            </a:r>
          </a:p>
          <a:p>
            <a:r>
              <a:rPr lang="en-US" dirty="0" smtClean="0"/>
              <a:t>Your part of the  Global Action Team(GAT) where the President will serve has the chairperson.</a:t>
            </a:r>
          </a:p>
          <a:p>
            <a:r>
              <a:rPr lang="en-US" dirty="0"/>
              <a:t>Lions are here to serve, it is what drives them.  It is their motivation</a:t>
            </a:r>
            <a:r>
              <a:rPr lang="en-US" dirty="0" smtClean="0"/>
              <a:t>.</a:t>
            </a:r>
          </a:p>
          <a:p>
            <a:r>
              <a:rPr lang="en-US" dirty="0"/>
              <a:t>In order to serve, Lions must have the membership to sustain their </a:t>
            </a:r>
            <a:r>
              <a:rPr lang="en-US" dirty="0" smtClean="0"/>
              <a:t>service</a:t>
            </a:r>
          </a:p>
          <a:p>
            <a:r>
              <a:rPr lang="en-US" dirty="0"/>
              <a:t>Members must grow into the leaders that guide the service projects that bring in new </a:t>
            </a:r>
            <a:r>
              <a:rPr lang="en-US" dirty="0" smtClean="0"/>
              <a:t>members, </a:t>
            </a:r>
            <a:r>
              <a:rPr lang="en-US" dirty="0"/>
              <a:t>And from these new members, potential leaders emerge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47" y="0"/>
            <a:ext cx="2460672" cy="246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09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Lions Clubs International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4432548" cy="2692084"/>
          </a:xfrm>
        </p:spPr>
        <p:txBody>
          <a:bodyPr>
            <a:normAutofit/>
          </a:bodyPr>
          <a:lstStyle/>
          <a:p>
            <a:r>
              <a:rPr lang="en-US" dirty="0"/>
              <a:t>Lions Clubs International is comprised of a large network of Lions, with clubs at the </a:t>
            </a:r>
            <a:r>
              <a:rPr lang="en-US" dirty="0" smtClean="0"/>
              <a:t>center. This </a:t>
            </a:r>
            <a:r>
              <a:rPr lang="en-US" dirty="0"/>
              <a:t>structure facilitates communication and promotes service on a local, regional and global scale.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970494" y="1757081"/>
            <a:ext cx="3200400" cy="3200400"/>
            <a:chOff x="5486400" y="1905000"/>
            <a:chExt cx="3200400" cy="3200400"/>
          </a:xfrm>
        </p:grpSpPr>
        <p:sp>
          <p:nvSpPr>
            <p:cNvPr id="5" name="Oval 4"/>
            <p:cNvSpPr/>
            <p:nvPr/>
          </p:nvSpPr>
          <p:spPr>
            <a:xfrm>
              <a:off x="5486400" y="1905000"/>
              <a:ext cx="3200400" cy="3200400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5"/>
            <p:cNvSpPr/>
            <p:nvPr/>
          </p:nvSpPr>
          <p:spPr>
            <a:xfrm>
              <a:off x="5753101" y="2189515"/>
              <a:ext cx="2667000" cy="2667000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6"/>
            <p:cNvSpPr/>
            <p:nvPr/>
          </p:nvSpPr>
          <p:spPr>
            <a:xfrm>
              <a:off x="6033475" y="2472509"/>
              <a:ext cx="2133600" cy="2133600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7"/>
            <p:cNvSpPr/>
            <p:nvPr/>
          </p:nvSpPr>
          <p:spPr>
            <a:xfrm>
              <a:off x="6265940" y="2739209"/>
              <a:ext cx="1600200" cy="1600200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539866" y="3024302"/>
              <a:ext cx="1066800" cy="1066800"/>
            </a:xfrm>
            <a:prstGeom prst="ellips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dirty="0"/>
                <a:t>1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695435" y="3185164"/>
              <a:ext cx="746760" cy="746761"/>
              <a:chOff x="1565729" y="2064362"/>
              <a:chExt cx="936893" cy="902332"/>
            </a:xfrm>
            <a:scene3d>
              <a:camera prst="orthographicFront"/>
              <a:lightRig rig="threePt" dir="t">
                <a:rot lat="0" lon="0" rev="7500000"/>
              </a:lightRig>
            </a:scene3d>
          </p:grpSpPr>
          <p:sp>
            <p:nvSpPr>
              <p:cNvPr id="11" name="Oval 10"/>
              <p:cNvSpPr/>
              <p:nvPr/>
            </p:nvSpPr>
            <p:spPr>
              <a:xfrm>
                <a:off x="1565729" y="2064362"/>
                <a:ext cx="936893" cy="902332"/>
              </a:xfrm>
              <a:prstGeom prst="ellipse">
                <a:avLst/>
              </a:prstGeom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Oval 4"/>
              <p:cNvSpPr/>
              <p:nvPr/>
            </p:nvSpPr>
            <p:spPr>
              <a:xfrm>
                <a:off x="1599061" y="2333810"/>
                <a:ext cx="876699" cy="36433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568" tIns="99568" rIns="99568" bIns="99568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100" b="1" kern="1200" baseline="0" dirty="0">
                    <a:latin typeface="Cambria" pitchFamily="18" charset="0"/>
                  </a:rPr>
                  <a:t>Club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0620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Membership chairperson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93541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Recruitment and  retention are the  essentials of a successful membership </a:t>
            </a:r>
            <a:r>
              <a:rPr lang="en-US" dirty="0"/>
              <a:t> </a:t>
            </a:r>
            <a:r>
              <a:rPr lang="en-US" dirty="0" smtClean="0"/>
              <a:t>chairpersons development action plan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Develop and lead a membership committee to help implement action plans to achieve the club membership goals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Encourage all members to participate in membership growth by inviting prospective members to the club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Engage new members in activities that are of interest to the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Ensure that new members  are provided with effective orientation so new members will understand how the club operates with in its district, multiple and lions club international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Understand the different membership types and programs offered and promote membership to club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Attend the district governors advisory committee meeting of the zone in which the club is located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4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</a:t>
            </a:r>
            <a:r>
              <a:rPr lang="en-US" dirty="0"/>
              <a:t>membership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 Member</a:t>
            </a:r>
          </a:p>
          <a:p>
            <a:r>
              <a:rPr lang="en-US" dirty="0" smtClean="0"/>
              <a:t>Family Member</a:t>
            </a:r>
          </a:p>
          <a:p>
            <a:r>
              <a:rPr lang="en-US" dirty="0" smtClean="0"/>
              <a:t>Student Members</a:t>
            </a:r>
          </a:p>
          <a:p>
            <a:r>
              <a:rPr lang="en-US" dirty="0" smtClean="0"/>
              <a:t>Leo Lion Members</a:t>
            </a:r>
          </a:p>
          <a:p>
            <a:r>
              <a:rPr lang="en-US" dirty="0" smtClean="0"/>
              <a:t>Former Leo member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6822"/>
            <a:ext cx="7787397" cy="250170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Active member</a:t>
            </a:r>
          </a:p>
          <a:p>
            <a:r>
              <a:rPr lang="en-US" dirty="0" smtClean="0"/>
              <a:t>Affiliate Member</a:t>
            </a:r>
          </a:p>
          <a:p>
            <a:r>
              <a:rPr lang="en-US" dirty="0" smtClean="0"/>
              <a:t>Associate Member</a:t>
            </a:r>
          </a:p>
          <a:p>
            <a:r>
              <a:rPr lang="en-US" dirty="0" smtClean="0"/>
              <a:t>Honorary Member</a:t>
            </a:r>
          </a:p>
          <a:p>
            <a:r>
              <a:rPr lang="en-US" dirty="0" smtClean="0"/>
              <a:t>Life member</a:t>
            </a:r>
          </a:p>
          <a:p>
            <a:r>
              <a:rPr lang="en-US" dirty="0" smtClean="0"/>
              <a:t>Member – at – large</a:t>
            </a:r>
          </a:p>
          <a:p>
            <a:r>
              <a:rPr lang="en-US" dirty="0" smtClean="0"/>
              <a:t>Privilege member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308" y="4171406"/>
            <a:ext cx="7688178" cy="2427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0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&amp; District Dues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CAFF444-816D-451B-B37C-8968C10E0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964" y="2160588"/>
            <a:ext cx="7072110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54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599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</TotalTime>
  <Words>496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</vt:lpstr>
      <vt:lpstr>Trebuchet MS</vt:lpstr>
      <vt:lpstr>Wingdings</vt:lpstr>
      <vt:lpstr>Wingdings 3</vt:lpstr>
      <vt:lpstr>Facet</vt:lpstr>
      <vt:lpstr>Welcome  to  Membership Development Program</vt:lpstr>
      <vt:lpstr>Video Clip 1</vt:lpstr>
      <vt:lpstr>Introduction</vt:lpstr>
      <vt:lpstr>Structure of Lions Clubs International </vt:lpstr>
      <vt:lpstr>Club Membership chairperson</vt:lpstr>
      <vt:lpstr>Different membership types</vt:lpstr>
      <vt:lpstr>Membership Categories</vt:lpstr>
      <vt:lpstr>International &amp; District Dues </vt:lpstr>
      <vt:lpstr>Video 2</vt:lpstr>
      <vt:lpstr>Maximizing Member Retention</vt:lpstr>
      <vt:lpstr>District Membership plan for 2020/21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 Membership Development Program</dc:title>
  <dc:creator>Ummashankar Bagirathan</dc:creator>
  <cp:lastModifiedBy>Ummashankar Bagirathan</cp:lastModifiedBy>
  <cp:revision>20</cp:revision>
  <dcterms:created xsi:type="dcterms:W3CDTF">2020-06-25T08:37:28Z</dcterms:created>
  <dcterms:modified xsi:type="dcterms:W3CDTF">2020-06-25T12:59:06Z</dcterms:modified>
</cp:coreProperties>
</file>